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F00"/>
    <a:srgbClr val="673943"/>
    <a:srgbClr val="E4CABD"/>
    <a:srgbClr val="5A3630"/>
    <a:srgbClr val="664700"/>
    <a:srgbClr val="E6E6E6"/>
    <a:srgbClr val="462300"/>
    <a:srgbClr val="663749"/>
    <a:srgbClr val="370D10"/>
    <a:srgbClr val="5B2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328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9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9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1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5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88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83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2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4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8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D108-B4C7-4893-A22C-C8504FF314B1}" type="datetimeFigureOut">
              <a:rPr kumimoji="1" lang="ja-JP" altLang="en-US" smtClean="0"/>
              <a:t>2020/3/22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91AD-8521-4CBC-9D4E-A17F79DD2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D2DA2-DC30-4131-B23C-7ECF5C2C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94" y="406400"/>
            <a:ext cx="6170612" cy="5816599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800" dirty="0"/>
              <a:t>下記の箇所をご確認＆修正ください</a:t>
            </a:r>
            <a:br>
              <a:rPr kumimoji="1" lang="en-US" altLang="ja-JP" sz="2800" dirty="0"/>
            </a:br>
            <a:br>
              <a:rPr kumimoji="1" lang="en-US" altLang="ja-JP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・日時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場所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・野菜の販売価格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・今回の食育テーマ</a:t>
            </a:r>
            <a:r>
              <a:rPr lang="ja-JP" altLang="en-US" sz="2400" dirty="0"/>
              <a:t>と担当食育</a:t>
            </a:r>
            <a:r>
              <a:rPr kumimoji="1" lang="ja-JP" altLang="en-US" sz="2400" dirty="0"/>
              <a:t>講師</a:t>
            </a:r>
            <a:br>
              <a:rPr kumimoji="1" lang="en-US" altLang="ja-JP" sz="2400" dirty="0"/>
            </a:br>
            <a:r>
              <a:rPr lang="ja-JP" altLang="en-US" sz="1800" dirty="0"/>
              <a:t>　　　お伝えがまだの際はお手数ですが弊社担当まで</a:t>
            </a:r>
            <a:br>
              <a:rPr kumimoji="1" lang="en-US" altLang="ja-JP" sz="2400" dirty="0"/>
            </a:br>
            <a:br>
              <a:rPr kumimoji="1" lang="en-US" altLang="ja-JP" sz="2400" dirty="0"/>
            </a:br>
            <a:r>
              <a:rPr kumimoji="1" lang="ja-JP" altLang="en-US" sz="2400" dirty="0"/>
              <a:t>・「参加申し込み」方法</a:t>
            </a:r>
            <a:br>
              <a:rPr kumimoji="1" lang="en-US" altLang="ja-JP" sz="2400" dirty="0"/>
            </a:br>
            <a:r>
              <a:rPr lang="ja-JP" altLang="en-US" sz="1800" dirty="0"/>
              <a:t>　　　</a:t>
            </a:r>
            <a:r>
              <a:rPr kumimoji="1" lang="en-US" altLang="ja-JP" sz="1800" dirty="0"/>
              <a:t>P2…</a:t>
            </a:r>
            <a:r>
              <a:rPr kumimoji="1" lang="ja-JP" altLang="en-US" sz="1800" dirty="0"/>
              <a:t>事前申込なしの文言例です</a:t>
            </a:r>
            <a:br>
              <a:rPr kumimoji="1" lang="en-US" altLang="ja-JP" sz="1800" dirty="0"/>
            </a:br>
            <a:r>
              <a:rPr kumimoji="1" lang="ja-JP" altLang="en-US" sz="1800" dirty="0"/>
              <a:t>　　　</a:t>
            </a:r>
            <a:r>
              <a:rPr kumimoji="1" lang="en-US" altLang="ja-JP" sz="1800" dirty="0"/>
              <a:t>P3…</a:t>
            </a:r>
            <a:r>
              <a:rPr kumimoji="1" lang="ja-JP" altLang="en-US" sz="1800" dirty="0"/>
              <a:t>申し込みをメールで実施する場合の文言例です</a:t>
            </a:r>
            <a:br>
              <a:rPr kumimoji="1" lang="en-US" altLang="ja-JP" sz="1800" dirty="0"/>
            </a:br>
            <a:br>
              <a:rPr kumimoji="1" lang="en-US" altLang="ja-JP" dirty="0"/>
            </a:br>
            <a:r>
              <a:rPr kumimoji="1" lang="ja-JP" altLang="en-US" sz="2400" dirty="0"/>
              <a:t>・「問い合わせ」先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C29AFD6-3139-4F56-A95B-F814155AAF5C}"/>
              </a:ext>
            </a:extLst>
          </p:cNvPr>
          <p:cNvSpPr txBox="1">
            <a:spLocks/>
          </p:cNvSpPr>
          <p:nvPr/>
        </p:nvSpPr>
        <p:spPr>
          <a:xfrm>
            <a:off x="343694" y="6629400"/>
            <a:ext cx="6170612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/>
              <a:t>色や写真等ご自由に変更してお使いください（</a:t>
            </a:r>
            <a:r>
              <a:rPr lang="en-US" altLang="ja-JP" sz="1600" dirty="0"/>
              <a:t>2</a:t>
            </a:r>
            <a:r>
              <a:rPr lang="ja-JP" altLang="en-US" sz="1600" dirty="0"/>
              <a:t>回目以降は写真を実際に御社で実施している風景などにすると、はじめての参加者もイメージがつきやすいかと思います）</a:t>
            </a:r>
            <a:endParaRPr lang="en-US" altLang="ja-JP" sz="1600" dirty="0"/>
          </a:p>
          <a:p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加筆したものを</a:t>
            </a:r>
            <a:r>
              <a:rPr lang="en-US" altLang="ja-JP" sz="1600" dirty="0"/>
              <a:t>PDF</a:t>
            </a:r>
            <a:r>
              <a:rPr lang="ja-JP" altLang="en-US" sz="1600" dirty="0"/>
              <a:t>や</a:t>
            </a:r>
            <a:r>
              <a:rPr lang="en-US" altLang="ja-JP" sz="1600" dirty="0"/>
              <a:t>JPG</a:t>
            </a:r>
            <a:r>
              <a:rPr lang="ja-JP" altLang="en-US" sz="1600" dirty="0"/>
              <a:t>などに変換して掲示・回覧をお勧めいたします</a:t>
            </a:r>
            <a:endParaRPr lang="en-US" altLang="ja-JP" sz="1600" dirty="0"/>
          </a:p>
          <a:p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食育マルシェのロゴをほかで使用する場合はご相談ください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412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食品, 野菜, テーブル, フルーツ が含まれている画像&#10;&#10;自動的に生成された説明">
            <a:extLst>
              <a:ext uri="{FF2B5EF4-FFF2-40B4-BE49-F238E27FC236}">
                <a16:creationId xmlns:a16="http://schemas.microsoft.com/office/drawing/2014/main" id="{C6082EDA-13BC-4014-AB80-40D8F944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0" y="0"/>
            <a:ext cx="6858000" cy="4953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575A51-F03E-4B73-910D-B8DCAFFC6DB3}"/>
              </a:ext>
            </a:extLst>
          </p:cNvPr>
          <p:cNvSpPr/>
          <p:nvPr/>
        </p:nvSpPr>
        <p:spPr>
          <a:xfrm>
            <a:off x="0" y="917848"/>
            <a:ext cx="4697681" cy="2777574"/>
          </a:xfrm>
          <a:prstGeom prst="rect">
            <a:avLst/>
          </a:prstGeom>
          <a:solidFill>
            <a:srgbClr val="1E0F00">
              <a:alpha val="74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382466-0B6D-42AE-8692-833B1EFA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78" y="9493244"/>
            <a:ext cx="2270300" cy="3385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FD6D8B-97E2-414C-BD98-4CDF3B2593A6}"/>
              </a:ext>
            </a:extLst>
          </p:cNvPr>
          <p:cNvSpPr txBox="1"/>
          <p:nvPr/>
        </p:nvSpPr>
        <p:spPr>
          <a:xfrm>
            <a:off x="229790" y="5113139"/>
            <a:ext cx="639842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食育マルシェは、クイズ形式で気楽に参加できる食育セミナーイベントです！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・調理師・管理栄養士などの資格を持つ食育講師が、野菜の見分け方やおいしい調理のコツなどを、楽しく教えてくださいます。会の後半は高品質な産直野菜が●円で買えるマルシェ！ぜひご参加ください！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0B4164-8092-4607-94C2-E2319D3F0CB3}"/>
              </a:ext>
            </a:extLst>
          </p:cNvPr>
          <p:cNvSpPr txBox="1"/>
          <p:nvPr/>
        </p:nvSpPr>
        <p:spPr>
          <a:xfrm>
            <a:off x="545438" y="17834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開催のお知らせ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01C1CF-3DC7-4F1E-B0E1-411F0E79CB8F}"/>
              </a:ext>
            </a:extLst>
          </p:cNvPr>
          <p:cNvCxnSpPr>
            <a:cxnSpLocks/>
          </p:cNvCxnSpPr>
          <p:nvPr/>
        </p:nvCxnSpPr>
        <p:spPr>
          <a:xfrm>
            <a:off x="694664" y="1790701"/>
            <a:ext cx="330834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2D64FB-6355-48E4-8780-0A1CCE99E096}"/>
              </a:ext>
            </a:extLst>
          </p:cNvPr>
          <p:cNvSpPr txBox="1"/>
          <p:nvPr/>
        </p:nvSpPr>
        <p:spPr>
          <a:xfrm>
            <a:off x="-2" y="1085727"/>
            <a:ext cx="469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45FCC9-26CF-4023-BC08-54BF60FB0018}"/>
              </a:ext>
            </a:extLst>
          </p:cNvPr>
          <p:cNvSpPr txBox="1"/>
          <p:nvPr/>
        </p:nvSpPr>
        <p:spPr>
          <a:xfrm>
            <a:off x="-3" y="2617730"/>
            <a:ext cx="46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C8D161-D8B2-43D9-8274-AA80C668C218}"/>
              </a:ext>
            </a:extLst>
          </p:cNvPr>
          <p:cNvSpPr txBox="1"/>
          <p:nvPr/>
        </p:nvSpPr>
        <p:spPr>
          <a:xfrm>
            <a:off x="0" y="3156682"/>
            <a:ext cx="469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場所：本館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CE5C0D-9F9E-4BF2-A426-DAF9A3FA409D}"/>
              </a:ext>
            </a:extLst>
          </p:cNvPr>
          <p:cNvSpPr txBox="1"/>
          <p:nvPr/>
        </p:nvSpPr>
        <p:spPr>
          <a:xfrm>
            <a:off x="229790" y="6083399"/>
            <a:ext cx="591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昼食を食べながらの参加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野菜販売終了まで約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分間のイベントです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342A4F6-D8B3-4750-A923-62C7C7E6C33C}"/>
              </a:ext>
            </a:extLst>
          </p:cNvPr>
          <p:cNvSpPr/>
          <p:nvPr/>
        </p:nvSpPr>
        <p:spPr>
          <a:xfrm>
            <a:off x="229790" y="6680200"/>
            <a:ext cx="6398420" cy="1409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B4297B-8E70-4EC9-81D4-CFDD5F38CAD2}"/>
              </a:ext>
            </a:extLst>
          </p:cNvPr>
          <p:cNvSpPr txBox="1"/>
          <p:nvPr/>
        </p:nvSpPr>
        <p:spPr>
          <a:xfrm>
            <a:off x="409847" y="6719615"/>
            <a:ext cx="232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食育テーマ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B0FEB-522F-4538-B9D7-6E85661466F1}"/>
              </a:ext>
            </a:extLst>
          </p:cNvPr>
          <p:cNvSpPr txBox="1"/>
          <p:nvPr/>
        </p:nvSpPr>
        <p:spPr>
          <a:xfrm>
            <a:off x="229790" y="6996613"/>
            <a:ext cx="2834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「疲労回復」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アスパラガス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56970-6326-4F4F-87D5-5936B2A42FA0}"/>
              </a:ext>
            </a:extLst>
          </p:cNvPr>
          <p:cNvSpPr txBox="1"/>
          <p:nvPr/>
        </p:nvSpPr>
        <p:spPr>
          <a:xfrm>
            <a:off x="3187700" y="6719614"/>
            <a:ext cx="162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食オタ食育講師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A47139-2B5B-4C61-AFD3-0AE52A865979}"/>
              </a:ext>
            </a:extLst>
          </p:cNvPr>
          <p:cNvSpPr txBox="1"/>
          <p:nvPr/>
        </p:nvSpPr>
        <p:spPr>
          <a:xfrm>
            <a:off x="3187700" y="7131487"/>
            <a:ext cx="239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豊岡　加奈子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先生　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817C812-8B34-45B8-8F14-1A0020BAF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78" y="6789882"/>
            <a:ext cx="1203748" cy="120374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11DA1F-38FB-408F-8B68-B2D1E97EA60E}"/>
              </a:ext>
            </a:extLst>
          </p:cNvPr>
          <p:cNvSpPr txBox="1"/>
          <p:nvPr/>
        </p:nvSpPr>
        <p:spPr>
          <a:xfrm>
            <a:off x="3187700" y="7541550"/>
            <a:ext cx="196773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保有資格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、調理師　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8253D8-D9BD-43EB-B725-5C3AC33AAB9B}"/>
              </a:ext>
            </a:extLst>
          </p:cNvPr>
          <p:cNvSpPr txBox="1"/>
          <p:nvPr/>
        </p:nvSpPr>
        <p:spPr>
          <a:xfrm>
            <a:off x="409847" y="824712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参加お申込み　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6A36D2-9614-437F-892B-99E15ED24799}"/>
              </a:ext>
            </a:extLst>
          </p:cNvPr>
          <p:cNvSpPr txBox="1"/>
          <p:nvPr/>
        </p:nvSpPr>
        <p:spPr>
          <a:xfrm>
            <a:off x="409846" y="885021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2D9435-04D9-4EFE-AE64-C6B404EF2E03}"/>
              </a:ext>
            </a:extLst>
          </p:cNvPr>
          <p:cNvSpPr txBox="1"/>
          <p:nvPr/>
        </p:nvSpPr>
        <p:spPr>
          <a:xfrm>
            <a:off x="1774125" y="8844708"/>
            <a:ext cx="503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藤田久美子まで（内線：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fujita@vacavo.co.jp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E6A358-C71E-4D0F-858D-53CFE9EDE6AF}"/>
              </a:ext>
            </a:extLst>
          </p:cNvPr>
          <p:cNvSpPr txBox="1"/>
          <p:nvPr/>
        </p:nvSpPr>
        <p:spPr>
          <a:xfrm>
            <a:off x="1774125" y="8226663"/>
            <a:ext cx="41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事前にお申込みの必要はございません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当日会場までお越しください　　</a:t>
            </a:r>
          </a:p>
        </p:txBody>
      </p:sp>
    </p:spTree>
    <p:extLst>
      <p:ext uri="{BB962C8B-B14F-4D97-AF65-F5344CB8AC3E}">
        <p14:creationId xmlns:p14="http://schemas.microsoft.com/office/powerpoint/2010/main" val="367863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ーブルに置いている様々な種類の野菜&#10;&#10;自動的に生成された説明">
            <a:extLst>
              <a:ext uri="{FF2B5EF4-FFF2-40B4-BE49-F238E27FC236}">
                <a16:creationId xmlns:a16="http://schemas.microsoft.com/office/drawing/2014/main" id="{2DC1886C-9F23-44E3-A286-D50A47E2F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-228" r="3105" b="228"/>
          <a:stretch/>
        </p:blipFill>
        <p:spPr>
          <a:xfrm>
            <a:off x="0" y="0"/>
            <a:ext cx="6858000" cy="495191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575A51-F03E-4B73-910D-B8DCAFFC6DB3}"/>
              </a:ext>
            </a:extLst>
          </p:cNvPr>
          <p:cNvSpPr/>
          <p:nvPr/>
        </p:nvSpPr>
        <p:spPr>
          <a:xfrm>
            <a:off x="-3" y="939680"/>
            <a:ext cx="4697681" cy="2780470"/>
          </a:xfrm>
          <a:prstGeom prst="rect">
            <a:avLst/>
          </a:prstGeom>
          <a:solidFill>
            <a:srgbClr val="664700">
              <a:alpha val="8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382466-0B6D-42AE-8692-833B1EFA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78" y="9493244"/>
            <a:ext cx="2270300" cy="3385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FD6D8B-97E2-414C-BD98-4CDF3B2593A6}"/>
              </a:ext>
            </a:extLst>
          </p:cNvPr>
          <p:cNvSpPr txBox="1"/>
          <p:nvPr/>
        </p:nvSpPr>
        <p:spPr>
          <a:xfrm>
            <a:off x="229790" y="5113139"/>
            <a:ext cx="639842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食育マルシェは、クイズ形式で気楽に参加できる食育セミナーイベントです！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・調理師・管理栄養士などの資格を持つ食育講師が、野菜の見分け方やおいしい調理のコツなどを、楽しく教えてくださいます。会の後半は高品質な産直野菜が●円で買えるマルシェ！ぜひご参加ください！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CE5C0D-9F9E-4BF2-A426-DAF9A3FA409D}"/>
              </a:ext>
            </a:extLst>
          </p:cNvPr>
          <p:cNvSpPr txBox="1"/>
          <p:nvPr/>
        </p:nvSpPr>
        <p:spPr>
          <a:xfrm>
            <a:off x="229790" y="6083399"/>
            <a:ext cx="591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昼食を食べながらの参加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野菜販売終了まで約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分間のイベントです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342A4F6-D8B3-4750-A923-62C7C7E6C33C}"/>
              </a:ext>
            </a:extLst>
          </p:cNvPr>
          <p:cNvSpPr/>
          <p:nvPr/>
        </p:nvSpPr>
        <p:spPr>
          <a:xfrm>
            <a:off x="229790" y="6680200"/>
            <a:ext cx="6398420" cy="140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B4297B-8E70-4EC9-81D4-CFDD5F38CAD2}"/>
              </a:ext>
            </a:extLst>
          </p:cNvPr>
          <p:cNvSpPr txBox="1"/>
          <p:nvPr/>
        </p:nvSpPr>
        <p:spPr>
          <a:xfrm>
            <a:off x="409847" y="6719615"/>
            <a:ext cx="232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食育テーマ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B0FEB-522F-4538-B9D7-6E85661466F1}"/>
              </a:ext>
            </a:extLst>
          </p:cNvPr>
          <p:cNvSpPr txBox="1"/>
          <p:nvPr/>
        </p:nvSpPr>
        <p:spPr>
          <a:xfrm>
            <a:off x="179564" y="7053202"/>
            <a:ext cx="307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「強い血をつくろう」</a:t>
            </a:r>
            <a:endParaRPr lang="en-US" altLang="ja-JP" sz="2400" b="1" dirty="0">
              <a:solidFill>
                <a:schemeClr val="accent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ほうれん草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56970-6326-4F4F-87D5-5936B2A42FA0}"/>
              </a:ext>
            </a:extLst>
          </p:cNvPr>
          <p:cNvSpPr txBox="1"/>
          <p:nvPr/>
        </p:nvSpPr>
        <p:spPr>
          <a:xfrm>
            <a:off x="3187700" y="6719614"/>
            <a:ext cx="162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食オタ食育講師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A47139-2B5B-4C61-AFD3-0AE52A865979}"/>
              </a:ext>
            </a:extLst>
          </p:cNvPr>
          <p:cNvSpPr txBox="1"/>
          <p:nvPr/>
        </p:nvSpPr>
        <p:spPr>
          <a:xfrm>
            <a:off x="3201548" y="7053202"/>
            <a:ext cx="239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一瀬　ゆかり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先生　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11DA1F-38FB-408F-8B68-B2D1E97EA60E}"/>
              </a:ext>
            </a:extLst>
          </p:cNvPr>
          <p:cNvSpPr txBox="1"/>
          <p:nvPr/>
        </p:nvSpPr>
        <p:spPr>
          <a:xfrm>
            <a:off x="3201548" y="7453458"/>
            <a:ext cx="218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保有資格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管理栄養士、食生活アドバイザーマクロビオティックセラピスト　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8253D8-D9BD-43EB-B725-5C3AC33AAB9B}"/>
              </a:ext>
            </a:extLst>
          </p:cNvPr>
          <p:cNvSpPr txBox="1"/>
          <p:nvPr/>
        </p:nvSpPr>
        <p:spPr>
          <a:xfrm>
            <a:off x="409847" y="824712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参加お申込み　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6A36D2-9614-437F-892B-99E15ED24799}"/>
              </a:ext>
            </a:extLst>
          </p:cNvPr>
          <p:cNvSpPr txBox="1"/>
          <p:nvPr/>
        </p:nvSpPr>
        <p:spPr>
          <a:xfrm>
            <a:off x="409846" y="885021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2D9435-04D9-4EFE-AE64-C6B404EF2E03}"/>
              </a:ext>
            </a:extLst>
          </p:cNvPr>
          <p:cNvSpPr txBox="1"/>
          <p:nvPr/>
        </p:nvSpPr>
        <p:spPr>
          <a:xfrm>
            <a:off x="1774125" y="8844708"/>
            <a:ext cx="503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藤田久美子まで（内線：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fujita@vacavo.co.jp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E6A358-C71E-4D0F-858D-53CFE9EDE6AF}"/>
              </a:ext>
            </a:extLst>
          </p:cNvPr>
          <p:cNvSpPr txBox="1"/>
          <p:nvPr/>
        </p:nvSpPr>
        <p:spPr>
          <a:xfrm>
            <a:off x="1774125" y="8226663"/>
            <a:ext cx="41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事前に下記までメールでお申込みください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名（先着順で締め切らせていただきます）　　</a:t>
            </a:r>
          </a:p>
        </p:txBody>
      </p:sp>
      <p:pic>
        <p:nvPicPr>
          <p:cNvPr id="3" name="図 2" descr="スーツを着ている少年&#10;&#10;自動的に生成された説明">
            <a:extLst>
              <a:ext uri="{FF2B5EF4-FFF2-40B4-BE49-F238E27FC236}">
                <a16:creationId xmlns:a16="http://schemas.microsoft.com/office/drawing/2014/main" id="{7F183750-7538-446E-9F07-B8753AA0B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26" y="6803609"/>
            <a:ext cx="1203748" cy="120374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7534EC-61EF-4F42-A4FC-5F113CC888A2}"/>
              </a:ext>
            </a:extLst>
          </p:cNvPr>
          <p:cNvSpPr txBox="1"/>
          <p:nvPr/>
        </p:nvSpPr>
        <p:spPr>
          <a:xfrm>
            <a:off x="-2" y="1085727"/>
            <a:ext cx="469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CEFC521-6674-46A5-9CC4-546640AEA7DB}"/>
              </a:ext>
            </a:extLst>
          </p:cNvPr>
          <p:cNvSpPr txBox="1"/>
          <p:nvPr/>
        </p:nvSpPr>
        <p:spPr>
          <a:xfrm>
            <a:off x="545438" y="17834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開催のお知らせ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3DA0CB6-F67A-43C3-9239-AD5EDB282457}"/>
              </a:ext>
            </a:extLst>
          </p:cNvPr>
          <p:cNvCxnSpPr>
            <a:cxnSpLocks/>
          </p:cNvCxnSpPr>
          <p:nvPr/>
        </p:nvCxnSpPr>
        <p:spPr>
          <a:xfrm>
            <a:off x="694664" y="1790701"/>
            <a:ext cx="330834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A45CB96-8C22-4126-BE8A-3027A3AF0F84}"/>
              </a:ext>
            </a:extLst>
          </p:cNvPr>
          <p:cNvSpPr txBox="1"/>
          <p:nvPr/>
        </p:nvSpPr>
        <p:spPr>
          <a:xfrm>
            <a:off x="-3" y="2617730"/>
            <a:ext cx="46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B405EE9-2B5A-4E45-BBFA-E8EF5F79B052}"/>
              </a:ext>
            </a:extLst>
          </p:cNvPr>
          <p:cNvSpPr txBox="1"/>
          <p:nvPr/>
        </p:nvSpPr>
        <p:spPr>
          <a:xfrm>
            <a:off x="0" y="3156682"/>
            <a:ext cx="469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場所：本館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</a:p>
        </p:txBody>
      </p:sp>
    </p:spTree>
    <p:extLst>
      <p:ext uri="{BB962C8B-B14F-4D97-AF65-F5344CB8AC3E}">
        <p14:creationId xmlns:p14="http://schemas.microsoft.com/office/powerpoint/2010/main" val="38357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に置かれた野菜&#10;&#10;自動的に生成された説明">
            <a:extLst>
              <a:ext uri="{FF2B5EF4-FFF2-40B4-BE49-F238E27FC236}">
                <a16:creationId xmlns:a16="http://schemas.microsoft.com/office/drawing/2014/main" id="{7CC33762-A01E-401B-8DB9-DD6407513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/>
        </p:blipFill>
        <p:spPr>
          <a:xfrm>
            <a:off x="-6" y="2832"/>
            <a:ext cx="6858006" cy="4953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575A51-F03E-4B73-910D-B8DCAFFC6DB3}"/>
              </a:ext>
            </a:extLst>
          </p:cNvPr>
          <p:cNvSpPr/>
          <p:nvPr/>
        </p:nvSpPr>
        <p:spPr>
          <a:xfrm>
            <a:off x="0" y="917848"/>
            <a:ext cx="4697681" cy="2777574"/>
          </a:xfrm>
          <a:prstGeom prst="rect">
            <a:avLst/>
          </a:prstGeom>
          <a:solidFill>
            <a:srgbClr val="5A3630">
              <a:alpha val="87843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382466-0B6D-42AE-8692-833B1EFA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78" y="9493244"/>
            <a:ext cx="2270300" cy="3385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FD6D8B-97E2-414C-BD98-4CDF3B2593A6}"/>
              </a:ext>
            </a:extLst>
          </p:cNvPr>
          <p:cNvSpPr txBox="1"/>
          <p:nvPr/>
        </p:nvSpPr>
        <p:spPr>
          <a:xfrm>
            <a:off x="229790" y="5113139"/>
            <a:ext cx="639842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食育マルシェは、クイズ形式で気楽に参加できる食育セミナーイベントです！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・調理師・管理栄養士などの資格を持つ食育講師が、野菜の見分け方やおいしい調理のコツなどを、楽しく教えてくださいます。会の後半は高品質な産直野菜が●円で買えるマルシェ！ぜひご参加ください！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0B4164-8092-4607-94C2-E2319D3F0CB3}"/>
              </a:ext>
            </a:extLst>
          </p:cNvPr>
          <p:cNvSpPr txBox="1"/>
          <p:nvPr/>
        </p:nvSpPr>
        <p:spPr>
          <a:xfrm>
            <a:off x="545438" y="1783415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開催のお知らせ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01C1CF-3DC7-4F1E-B0E1-411F0E79CB8F}"/>
              </a:ext>
            </a:extLst>
          </p:cNvPr>
          <p:cNvCxnSpPr>
            <a:cxnSpLocks/>
          </p:cNvCxnSpPr>
          <p:nvPr/>
        </p:nvCxnSpPr>
        <p:spPr>
          <a:xfrm>
            <a:off x="694664" y="1790701"/>
            <a:ext cx="330834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2D64FB-6355-48E4-8780-0A1CCE99E096}"/>
              </a:ext>
            </a:extLst>
          </p:cNvPr>
          <p:cNvSpPr txBox="1"/>
          <p:nvPr/>
        </p:nvSpPr>
        <p:spPr>
          <a:xfrm>
            <a:off x="-2" y="1085727"/>
            <a:ext cx="469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食育マルシェ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45FCC9-26CF-4023-BC08-54BF60FB0018}"/>
              </a:ext>
            </a:extLst>
          </p:cNvPr>
          <p:cNvSpPr txBox="1"/>
          <p:nvPr/>
        </p:nvSpPr>
        <p:spPr>
          <a:xfrm>
            <a:off x="-3" y="2617730"/>
            <a:ext cx="46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  <a:r>
              <a:rPr lang="en-US" altLang="ja-JP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C8D161-D8B2-43D9-8274-AA80C668C218}"/>
              </a:ext>
            </a:extLst>
          </p:cNvPr>
          <p:cNvSpPr txBox="1"/>
          <p:nvPr/>
        </p:nvSpPr>
        <p:spPr>
          <a:xfrm>
            <a:off x="0" y="3156682"/>
            <a:ext cx="469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場所：本館</a:t>
            </a:r>
            <a:r>
              <a:rPr lang="en-US" altLang="ja-JP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CE5C0D-9F9E-4BF2-A426-DAF9A3FA409D}"/>
              </a:ext>
            </a:extLst>
          </p:cNvPr>
          <p:cNvSpPr txBox="1"/>
          <p:nvPr/>
        </p:nvSpPr>
        <p:spPr>
          <a:xfrm>
            <a:off x="229790" y="6083399"/>
            <a:ext cx="591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昼食を食べながらの参加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野菜販売終了まで約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分間のイベントです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342A4F6-D8B3-4750-A923-62C7C7E6C33C}"/>
              </a:ext>
            </a:extLst>
          </p:cNvPr>
          <p:cNvSpPr/>
          <p:nvPr/>
        </p:nvSpPr>
        <p:spPr>
          <a:xfrm>
            <a:off x="229790" y="6680200"/>
            <a:ext cx="6398420" cy="1409700"/>
          </a:xfrm>
          <a:prstGeom prst="roundRect">
            <a:avLst/>
          </a:prstGeom>
          <a:solidFill>
            <a:srgbClr val="E4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B4297B-8E70-4EC9-81D4-CFDD5F38CAD2}"/>
              </a:ext>
            </a:extLst>
          </p:cNvPr>
          <p:cNvSpPr txBox="1"/>
          <p:nvPr/>
        </p:nvSpPr>
        <p:spPr>
          <a:xfrm>
            <a:off x="611744" y="6719614"/>
            <a:ext cx="232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食育テーマ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B0FEB-522F-4538-B9D7-6E85661466F1}"/>
              </a:ext>
            </a:extLst>
          </p:cNvPr>
          <p:cNvSpPr txBox="1"/>
          <p:nvPr/>
        </p:nvSpPr>
        <p:spPr>
          <a:xfrm>
            <a:off x="229790" y="6996613"/>
            <a:ext cx="3199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6739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「カラダをお掃除」</a:t>
            </a:r>
            <a:endParaRPr lang="en-US" altLang="ja-JP" sz="2800" b="1" dirty="0">
              <a:solidFill>
                <a:srgbClr val="67394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67394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さつまいも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56970-6326-4F4F-87D5-5936B2A42FA0}"/>
              </a:ext>
            </a:extLst>
          </p:cNvPr>
          <p:cNvSpPr txBox="1"/>
          <p:nvPr/>
        </p:nvSpPr>
        <p:spPr>
          <a:xfrm>
            <a:off x="3315274" y="6719614"/>
            <a:ext cx="162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食オタ食育講師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A47139-2B5B-4C61-AFD3-0AE52A865979}"/>
              </a:ext>
            </a:extLst>
          </p:cNvPr>
          <p:cNvSpPr txBox="1"/>
          <p:nvPr/>
        </p:nvSpPr>
        <p:spPr>
          <a:xfrm>
            <a:off x="3315274" y="7053202"/>
            <a:ext cx="239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増田　純代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先生　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11DA1F-38FB-408F-8B68-B2D1E97EA60E}"/>
              </a:ext>
            </a:extLst>
          </p:cNvPr>
          <p:cNvSpPr txBox="1"/>
          <p:nvPr/>
        </p:nvSpPr>
        <p:spPr>
          <a:xfrm>
            <a:off x="3315274" y="7440746"/>
            <a:ext cx="2120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保有資格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野菜ソムリエ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Pro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、幼児食アドバイザー、冷凍生活アドバイザー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8253D8-D9BD-43EB-B725-5C3AC33AAB9B}"/>
              </a:ext>
            </a:extLst>
          </p:cNvPr>
          <p:cNvSpPr txBox="1"/>
          <p:nvPr/>
        </p:nvSpPr>
        <p:spPr>
          <a:xfrm>
            <a:off x="409847" y="824712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参加お申込み　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6A36D2-9614-437F-892B-99E15ED24799}"/>
              </a:ext>
            </a:extLst>
          </p:cNvPr>
          <p:cNvSpPr txBox="1"/>
          <p:nvPr/>
        </p:nvSpPr>
        <p:spPr>
          <a:xfrm>
            <a:off x="409846" y="8850216"/>
            <a:ext cx="162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2D9435-04D9-4EFE-AE64-C6B404EF2E03}"/>
              </a:ext>
            </a:extLst>
          </p:cNvPr>
          <p:cNvSpPr txBox="1"/>
          <p:nvPr/>
        </p:nvSpPr>
        <p:spPr>
          <a:xfrm>
            <a:off x="1774125" y="8844708"/>
            <a:ext cx="503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総務部　健康づくり推進グループ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藤田久美子まで（内線：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fujita@vacavo.co.jp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E6A358-C71E-4D0F-858D-53CFE9EDE6AF}"/>
              </a:ext>
            </a:extLst>
          </p:cNvPr>
          <p:cNvSpPr txBox="1"/>
          <p:nvPr/>
        </p:nvSpPr>
        <p:spPr>
          <a:xfrm>
            <a:off x="1774125" y="8226663"/>
            <a:ext cx="41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事前にお申込みの必要はございません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当日会場までお越しください　　</a:t>
            </a:r>
          </a:p>
        </p:txBody>
      </p:sp>
      <p:pic>
        <p:nvPicPr>
          <p:cNvPr id="5" name="図 4" descr="ネクタイを締めた女性&#10;&#10;自動的に生成された説明">
            <a:extLst>
              <a:ext uri="{FF2B5EF4-FFF2-40B4-BE49-F238E27FC236}">
                <a16:creationId xmlns:a16="http://schemas.microsoft.com/office/drawing/2014/main" id="{8A72F0A4-A11B-49AA-A7B5-EFE5FC8E8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35" y="6771142"/>
            <a:ext cx="1203749" cy="1203749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060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668</Words>
  <Application>Microsoft Office PowerPoint</Application>
  <PresentationFormat>A4 210 x 297 mm</PresentationFormat>
  <Paragraphs>59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BIZ UDPゴシック</vt:lpstr>
      <vt:lpstr>Arial</vt:lpstr>
      <vt:lpstr>Calibri</vt:lpstr>
      <vt:lpstr>Calibri Light</vt:lpstr>
      <vt:lpstr>Office テーマ</vt:lpstr>
      <vt:lpstr>下記の箇所をご確認＆修正ください   ・日時、場所  ・野菜の販売価格  ・今回の食育テーマと担当食育講師 　　　お伝えがまだの際はお手数ですが弊社担当まで  ・「参加申し込み」方法 　　　P2…事前申込なしの文言例です 　　　P3…申し込みをメールで実施する場合の文言例です  ・「問い合わせ」先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健康テーマ「風邪対策」 テーマ野菜「かぼちゃ」</dc:title>
  <dc:creator>fujita</dc:creator>
  <cp:lastModifiedBy>fujita</cp:lastModifiedBy>
  <cp:revision>27</cp:revision>
  <dcterms:created xsi:type="dcterms:W3CDTF">2019-09-19T03:28:26Z</dcterms:created>
  <dcterms:modified xsi:type="dcterms:W3CDTF">2020-03-22T10:21:04Z</dcterms:modified>
</cp:coreProperties>
</file>