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2" r:id="rId2"/>
    <p:sldId id="264" r:id="rId3"/>
    <p:sldId id="265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D95BE-248C-12E7-DBD8-15D3F2877310}" name="《VACAVO》藤田 久美子" initials="《久" userId="S::fujita@vacavo.onmicrosoft.com::c86fab1e-1369-4189-987d-6f11ac08e2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AF"/>
    <a:srgbClr val="C1955B"/>
    <a:srgbClr val="DBB781"/>
    <a:srgbClr val="D4A97B"/>
    <a:srgbClr val="DDE7B7"/>
    <a:srgbClr val="F2FAD0"/>
    <a:srgbClr val="BAD9C7"/>
    <a:srgbClr val="4B694A"/>
    <a:srgbClr val="A3C890"/>
    <a:srgbClr val="9D7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384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9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9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5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88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83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4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8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D108-B4C7-4893-A22C-C8504FF314B1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E776D6-E553-C50F-AC03-CB8DBA2F9E13}"/>
              </a:ext>
            </a:extLst>
          </p:cNvPr>
          <p:cNvSpPr txBox="1"/>
          <p:nvPr/>
        </p:nvSpPr>
        <p:spPr>
          <a:xfrm>
            <a:off x="-11130" y="1504146"/>
            <a:ext cx="688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御社の開催スタイルに合う方をご利用ください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6DB8D9-6CBF-5C24-5AFC-7EC0D092FB86}"/>
              </a:ext>
            </a:extLst>
          </p:cNvPr>
          <p:cNvSpPr txBox="1"/>
          <p:nvPr/>
        </p:nvSpPr>
        <p:spPr>
          <a:xfrm>
            <a:off x="204771" y="564346"/>
            <a:ext cx="644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ライト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チラシポスター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7373E0-E578-4DBA-A4E9-9EF9E5734FE0}"/>
              </a:ext>
            </a:extLst>
          </p:cNvPr>
          <p:cNvSpPr txBox="1"/>
          <p:nvPr/>
        </p:nvSpPr>
        <p:spPr>
          <a:xfrm>
            <a:off x="777843" y="2828836"/>
            <a:ext cx="5534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24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社内で野菜配布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する場合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en-US" sz="24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24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r>
              <a:rPr lang="ja-JP" altLang="en-US" sz="24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をご利用ください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2400" dirty="0">
                <a:highlight>
                  <a:srgbClr val="00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おうち便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（従業員宅へ野菜宅配）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の場合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en-US" sz="2400" dirty="0">
                <a:highlight>
                  <a:srgbClr val="00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sz="2400" dirty="0">
                <a:highlight>
                  <a:srgbClr val="00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r>
              <a:rPr lang="ja-JP" altLang="en-US" sz="2400" dirty="0">
                <a:highlight>
                  <a:srgbClr val="00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をご利用ください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9E01CD8D-D6A1-EAAF-F802-FD365B30051F}"/>
              </a:ext>
            </a:extLst>
          </p:cNvPr>
          <p:cNvSpPr/>
          <p:nvPr/>
        </p:nvSpPr>
        <p:spPr>
          <a:xfrm rot="5400000">
            <a:off x="3301998" y="1932226"/>
            <a:ext cx="254000" cy="52322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山形 17">
            <a:extLst>
              <a:ext uri="{FF2B5EF4-FFF2-40B4-BE49-F238E27FC236}">
                <a16:creationId xmlns:a16="http://schemas.microsoft.com/office/drawing/2014/main" id="{01E41832-1D36-7588-488E-F0C0CB90395B}"/>
              </a:ext>
            </a:extLst>
          </p:cNvPr>
          <p:cNvSpPr/>
          <p:nvPr/>
        </p:nvSpPr>
        <p:spPr>
          <a:xfrm rot="5400000">
            <a:off x="3301998" y="2186226"/>
            <a:ext cx="254000" cy="52322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B44421-E5E5-5DC4-C69A-4051C195A97A}"/>
              </a:ext>
            </a:extLst>
          </p:cNvPr>
          <p:cNvSpPr txBox="1"/>
          <p:nvPr/>
        </p:nvSpPr>
        <p:spPr>
          <a:xfrm>
            <a:off x="777843" y="4978400"/>
            <a:ext cx="596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その他の開催方式の際はアレンジしてお使いください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99FC43-0DDC-CC54-54DD-D01801ED973F}"/>
              </a:ext>
            </a:extLst>
          </p:cNvPr>
          <p:cNvSpPr txBox="1"/>
          <p:nvPr/>
        </p:nvSpPr>
        <p:spPr>
          <a:xfrm>
            <a:off x="775482" y="6322079"/>
            <a:ext cx="5307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・会場場所や参加方法、お問い合わせ先などを書き換え、またご連絡事項を追記するなどしてお使いください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・印刷してオフィス内に貼る、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PDF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データにしてメールで回覧などにご活用ください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・このチラシポスターは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サイズで印刷を想定しております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・食育マルシェのロゴを他で使用したい場合は、事前に営業担当までお問い合わせ下さい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DDA77F-F904-07BC-3EB9-2C47EB6AA1A0}"/>
              </a:ext>
            </a:extLst>
          </p:cNvPr>
          <p:cNvSpPr txBox="1"/>
          <p:nvPr/>
        </p:nvSpPr>
        <p:spPr>
          <a:xfrm>
            <a:off x="775481" y="9264069"/>
            <a:ext cx="5307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作成／株式会社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VACAVO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食育マルシェ運営部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50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>
            <a:extLst>
              <a:ext uri="{FF2B5EF4-FFF2-40B4-BE49-F238E27FC236}">
                <a16:creationId xmlns:a16="http://schemas.microsoft.com/office/drawing/2014/main" id="{7E5D13D4-66FF-F542-4680-587427668B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9" y="921691"/>
            <a:ext cx="4007680" cy="59763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EB8E4E9-F8B4-F3ED-AAF8-D39A8EC4E252}"/>
              </a:ext>
            </a:extLst>
          </p:cNvPr>
          <p:cNvSpPr txBox="1"/>
          <p:nvPr/>
        </p:nvSpPr>
        <p:spPr>
          <a:xfrm>
            <a:off x="4019114" y="5399181"/>
            <a:ext cx="22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テーマ野菜に関する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問出題されます！</a:t>
            </a:r>
            <a:endParaRPr lang="ja-JP" altLang="en-US" sz="11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図 36" descr="光, ランプ, 空気 が含まれている画像&#10;&#10;自動的に生成された説明">
            <a:extLst>
              <a:ext uri="{FF2B5EF4-FFF2-40B4-BE49-F238E27FC236}">
                <a16:creationId xmlns:a16="http://schemas.microsoft.com/office/drawing/2014/main" id="{A40CBF9C-C95A-BFD8-E9B5-D6249C27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32" y="5892202"/>
            <a:ext cx="706612" cy="679434"/>
          </a:xfrm>
          <a:prstGeom prst="rect">
            <a:avLst/>
          </a:prstGeom>
        </p:spPr>
      </p:pic>
      <p:pic>
        <p:nvPicPr>
          <p:cNvPr id="40" name="図 39" descr="ランプ, 光, 空気 が含まれている画像&#10;&#10;自動的に生成された説明">
            <a:extLst>
              <a:ext uri="{FF2B5EF4-FFF2-40B4-BE49-F238E27FC236}">
                <a16:creationId xmlns:a16="http://schemas.microsoft.com/office/drawing/2014/main" id="{6FE8DEE4-2555-2FB0-2D9F-C29664A00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814">
            <a:off x="5869063" y="5992913"/>
            <a:ext cx="760601" cy="755337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2C389D5-88FE-E8A3-1B7B-BA8F85413AE3}"/>
              </a:ext>
            </a:extLst>
          </p:cNvPr>
          <p:cNvGrpSpPr/>
          <p:nvPr/>
        </p:nvGrpSpPr>
        <p:grpSpPr>
          <a:xfrm>
            <a:off x="4112724" y="5925305"/>
            <a:ext cx="1604463" cy="646331"/>
            <a:chOff x="449211" y="5914737"/>
            <a:chExt cx="1604463" cy="64633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EFA251C-1F4C-59F4-6805-376011433402}"/>
                </a:ext>
              </a:extLst>
            </p:cNvPr>
            <p:cNvSpPr txBox="1"/>
            <p:nvPr/>
          </p:nvSpPr>
          <p:spPr>
            <a:xfrm>
              <a:off x="520239" y="5914737"/>
              <a:ext cx="1533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選び方　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保存方法　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調理のコツ　</a:t>
              </a:r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392CE235-402A-A221-ECCF-CF5EC72B3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53195" y="5984113"/>
              <a:ext cx="179477" cy="148095"/>
            </a:xfrm>
            <a:prstGeom prst="rect">
              <a:avLst/>
            </a:prstGeom>
          </p:spPr>
        </p:pic>
        <p:pic>
          <p:nvPicPr>
            <p:cNvPr id="58" name="図 57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CB272459-1C67-5ECE-BA88-865DE8999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50049" y="6165164"/>
              <a:ext cx="179477" cy="148095"/>
            </a:xfrm>
            <a:prstGeom prst="rect">
              <a:avLst/>
            </a:prstGeom>
          </p:spPr>
        </p:pic>
        <p:pic>
          <p:nvPicPr>
            <p:cNvPr id="61" name="図 60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C97141F5-8260-63D6-263F-384BA2394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49211" y="6364149"/>
              <a:ext cx="179477" cy="148095"/>
            </a:xfrm>
            <a:prstGeom prst="rect">
              <a:avLst/>
            </a:prstGeom>
          </p:spPr>
        </p:pic>
      </p:grpSp>
      <p:pic>
        <p:nvPicPr>
          <p:cNvPr id="3" name="図 2" descr="木製のテーブルに置いている様々な野菜&#10;&#10;低い精度で自動的に生成された説明">
            <a:extLst>
              <a:ext uri="{FF2B5EF4-FFF2-40B4-BE49-F238E27FC236}">
                <a16:creationId xmlns:a16="http://schemas.microsoft.com/office/drawing/2014/main" id="{65FADAD8-B35B-751E-5BBF-477EDDFC4A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r="2815" b="4154"/>
          <a:stretch/>
        </p:blipFill>
        <p:spPr>
          <a:xfrm>
            <a:off x="2948167" y="1707759"/>
            <a:ext cx="3652396" cy="25224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AD0A43-F3F9-5CC6-F7B8-EBFFC1150F58}"/>
              </a:ext>
            </a:extLst>
          </p:cNvPr>
          <p:cNvSpPr txBox="1"/>
          <p:nvPr/>
        </p:nvSpPr>
        <p:spPr>
          <a:xfrm>
            <a:off x="330641" y="6301154"/>
            <a:ext cx="35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毎月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日にページ内容・パスワードが切り替わります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パスワードは導入企業のみ使用できるものです（ページ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やパスワードを他の方に拡散しないようご注意下さい）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E7A738-41BE-0E0C-44EC-B41CA41E30F4}"/>
              </a:ext>
            </a:extLst>
          </p:cNvPr>
          <p:cNvSpPr txBox="1"/>
          <p:nvPr/>
        </p:nvSpPr>
        <p:spPr>
          <a:xfrm>
            <a:off x="1842953" y="5504966"/>
            <a:ext cx="171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日から上のパスワードで　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見ることができます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DB984E-0267-6FAC-FF0A-06B9D1F3A9AA}"/>
              </a:ext>
            </a:extLst>
          </p:cNvPr>
          <p:cNvSpPr txBox="1"/>
          <p:nvPr/>
        </p:nvSpPr>
        <p:spPr>
          <a:xfrm>
            <a:off x="343199" y="6038874"/>
            <a:ext cx="3635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https://shokuiku-marche.365market.jp/light-senyou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6BC07-2895-106F-C536-E2F926F21E08}"/>
              </a:ext>
            </a:extLst>
          </p:cNvPr>
          <p:cNvSpPr txBox="1"/>
          <p:nvPr/>
        </p:nvSpPr>
        <p:spPr>
          <a:xfrm>
            <a:off x="324602" y="4483763"/>
            <a:ext cx="338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▼詳しい内容はこちらの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専用ページ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をご覧ください</a:t>
            </a:r>
          </a:p>
        </p:txBody>
      </p:sp>
      <p:sp>
        <p:nvSpPr>
          <p:cNvPr id="41" name="矢印: 五方向 40">
            <a:extLst>
              <a:ext uri="{FF2B5EF4-FFF2-40B4-BE49-F238E27FC236}">
                <a16:creationId xmlns:a16="http://schemas.microsoft.com/office/drawing/2014/main" id="{920C84CF-C38A-54B4-93E6-6AB4E81D6CB7}"/>
              </a:ext>
            </a:extLst>
          </p:cNvPr>
          <p:cNvSpPr/>
          <p:nvPr/>
        </p:nvSpPr>
        <p:spPr>
          <a:xfrm>
            <a:off x="3881537" y="4753454"/>
            <a:ext cx="1459819" cy="5906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4D7927-B4D9-4EFB-341C-AD9B3BFC2D1C}"/>
              </a:ext>
            </a:extLst>
          </p:cNvPr>
          <p:cNvSpPr txBox="1"/>
          <p:nvPr/>
        </p:nvSpPr>
        <p:spPr>
          <a:xfrm>
            <a:off x="3825129" y="4451276"/>
            <a:ext cx="166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 イベントの流れ ＞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FA3CF2D-EAA2-A312-7058-B1668B640F02}"/>
              </a:ext>
            </a:extLst>
          </p:cNvPr>
          <p:cNvSpPr txBox="1"/>
          <p:nvPr/>
        </p:nvSpPr>
        <p:spPr>
          <a:xfrm>
            <a:off x="4009937" y="4791026"/>
            <a:ext cx="113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野菜クイズセミナー</a:t>
            </a:r>
            <a:endParaRPr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矢印: 山形 43">
            <a:extLst>
              <a:ext uri="{FF2B5EF4-FFF2-40B4-BE49-F238E27FC236}">
                <a16:creationId xmlns:a16="http://schemas.microsoft.com/office/drawing/2014/main" id="{8928494A-E105-A672-4BFE-EA3A6A9F752D}"/>
              </a:ext>
            </a:extLst>
          </p:cNvPr>
          <p:cNvSpPr/>
          <p:nvPr/>
        </p:nvSpPr>
        <p:spPr>
          <a:xfrm>
            <a:off x="5041781" y="4755867"/>
            <a:ext cx="1509749" cy="58827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D53932C-2158-3EE9-8F9A-6C2272A8FEBE}"/>
              </a:ext>
            </a:extLst>
          </p:cNvPr>
          <p:cNvSpPr txBox="1"/>
          <p:nvPr/>
        </p:nvSpPr>
        <p:spPr>
          <a:xfrm>
            <a:off x="5339732" y="4780966"/>
            <a:ext cx="103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野菜を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プレゼント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4ED7421-DDA6-05BC-DA21-9DE265B1788B}"/>
              </a:ext>
            </a:extLst>
          </p:cNvPr>
          <p:cNvSpPr/>
          <p:nvPr/>
        </p:nvSpPr>
        <p:spPr>
          <a:xfrm>
            <a:off x="276241" y="6913723"/>
            <a:ext cx="6305514" cy="20936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D2F1D41-BFD2-C08C-3874-776D265D9A0C}"/>
              </a:ext>
            </a:extLst>
          </p:cNvPr>
          <p:cNvGrpSpPr/>
          <p:nvPr/>
        </p:nvGrpSpPr>
        <p:grpSpPr>
          <a:xfrm>
            <a:off x="426353" y="7073579"/>
            <a:ext cx="6155402" cy="808832"/>
            <a:chOff x="426353" y="6984679"/>
            <a:chExt cx="6155402" cy="80883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9D30A95-1F1E-15F6-05DB-1C54DF815212}"/>
                </a:ext>
              </a:extLst>
            </p:cNvPr>
            <p:cNvSpPr txBox="1"/>
            <p:nvPr/>
          </p:nvSpPr>
          <p:spPr>
            <a:xfrm>
              <a:off x="426353" y="6984679"/>
              <a:ext cx="1352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ご参加方法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09BFD4F-C8DE-BD56-8A8F-CEE62462304E}"/>
                </a:ext>
              </a:extLst>
            </p:cNvPr>
            <p:cNvSpPr txBox="1"/>
            <p:nvPr/>
          </p:nvSpPr>
          <p:spPr>
            <a:xfrm>
              <a:off x="441200" y="7177958"/>
              <a:ext cx="61405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当日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12:1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５までに　</a:t>
              </a: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●階カフェスペース　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へ直接お集まりください</a:t>
              </a:r>
            </a:p>
            <a:p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852CCD3-2E67-2FF0-F0D8-94F7CCDF47B0}"/>
              </a:ext>
            </a:extLst>
          </p:cNvPr>
          <p:cNvGrpSpPr/>
          <p:nvPr/>
        </p:nvGrpSpPr>
        <p:grpSpPr>
          <a:xfrm>
            <a:off x="451753" y="7836822"/>
            <a:ext cx="6051413" cy="919133"/>
            <a:chOff x="451753" y="7836822"/>
            <a:chExt cx="6051413" cy="919133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B617BE6-851D-1A23-6B12-C85EB8B78E0B}"/>
                </a:ext>
              </a:extLst>
            </p:cNvPr>
            <p:cNvSpPr txBox="1"/>
            <p:nvPr/>
          </p:nvSpPr>
          <p:spPr>
            <a:xfrm>
              <a:off x="455522" y="8109624"/>
              <a:ext cx="604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・事前お申込みは不要です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・ご参加の方にその場で野菜をお配りします！エコバックをご持参ください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・飲み物や昼食などをお持ちください（昼食を食べながらのご参加大歓迎）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13B26D2-F6BF-1511-0D5F-5D81619789E0}"/>
                </a:ext>
              </a:extLst>
            </p:cNvPr>
            <p:cNvSpPr txBox="1"/>
            <p:nvPr/>
          </p:nvSpPr>
          <p:spPr>
            <a:xfrm>
              <a:off x="451753" y="7836822"/>
              <a:ext cx="144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連絡事項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E1E9E27-98F3-1B8A-7CDC-0BC2FA3B98A4}"/>
              </a:ext>
            </a:extLst>
          </p:cNvPr>
          <p:cNvSpPr txBox="1"/>
          <p:nvPr/>
        </p:nvSpPr>
        <p:spPr>
          <a:xfrm>
            <a:off x="455522" y="9242946"/>
            <a:ext cx="162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7708660-22DB-E63D-7787-737ACBC7196E}"/>
              </a:ext>
            </a:extLst>
          </p:cNvPr>
          <p:cNvSpPr txBox="1"/>
          <p:nvPr/>
        </p:nvSpPr>
        <p:spPr>
          <a:xfrm>
            <a:off x="1921919" y="9189085"/>
            <a:ext cx="4055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伊集院菜々子まで　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info@???.co.jp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内線 １２３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2CB0FC-CDFA-3D32-0600-37A55E9224D9}"/>
              </a:ext>
            </a:extLst>
          </p:cNvPr>
          <p:cNvSpPr txBox="1"/>
          <p:nvPr/>
        </p:nvSpPr>
        <p:spPr>
          <a:xfrm>
            <a:off x="38808" y="42476"/>
            <a:ext cx="1778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イベント開催のお知らせ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71295B-201E-D241-80AB-5EE8A53ECDD8}"/>
              </a:ext>
            </a:extLst>
          </p:cNvPr>
          <p:cNvSpPr txBox="1">
            <a:spLocks/>
          </p:cNvSpPr>
          <p:nvPr/>
        </p:nvSpPr>
        <p:spPr>
          <a:xfrm>
            <a:off x="358876" y="3260956"/>
            <a:ext cx="229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血液サラサラ</a:t>
            </a:r>
            <a:b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新たまねぎ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58A9A4-C608-11AA-0655-583BED9D2756}"/>
              </a:ext>
            </a:extLst>
          </p:cNvPr>
          <p:cNvSpPr txBox="1">
            <a:spLocks/>
          </p:cNvSpPr>
          <p:nvPr/>
        </p:nvSpPr>
        <p:spPr>
          <a:xfrm>
            <a:off x="343199" y="3091595"/>
            <a:ext cx="643204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40C7D5-BD67-D267-62ED-0AD4AAD5840D}"/>
              </a:ext>
            </a:extLst>
          </p:cNvPr>
          <p:cNvSpPr txBox="1">
            <a:spLocks/>
          </p:cNvSpPr>
          <p:nvPr/>
        </p:nvSpPr>
        <p:spPr>
          <a:xfrm>
            <a:off x="358876" y="454664"/>
            <a:ext cx="433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＼ 野菜クイズ＆野菜がもらえる 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6D68210-0C8B-1BC9-9DAA-054A5EE4C942}"/>
              </a:ext>
            </a:extLst>
          </p:cNvPr>
          <p:cNvSpPr txBox="1">
            <a:spLocks/>
          </p:cNvSpPr>
          <p:nvPr/>
        </p:nvSpPr>
        <p:spPr>
          <a:xfrm>
            <a:off x="4081305" y="1067589"/>
            <a:ext cx="86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ライト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EA3CCC8-2B98-6DA0-57D2-0B9B36DB81B3}"/>
              </a:ext>
            </a:extLst>
          </p:cNvPr>
          <p:cNvGrpSpPr>
            <a:grpSpLocks/>
          </p:cNvGrpSpPr>
          <p:nvPr/>
        </p:nvGrpSpPr>
        <p:grpSpPr>
          <a:xfrm>
            <a:off x="5109962" y="355037"/>
            <a:ext cx="1373385" cy="1043421"/>
            <a:chOff x="5121742" y="404397"/>
            <a:chExt cx="1373385" cy="104342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2AB03B1-8E11-78EF-B66F-D21B162B18D8}"/>
                </a:ext>
              </a:extLst>
            </p:cNvPr>
            <p:cNvSpPr txBox="1">
              <a:spLocks/>
            </p:cNvSpPr>
            <p:nvPr/>
          </p:nvSpPr>
          <p:spPr>
            <a:xfrm>
              <a:off x="5124963" y="499752"/>
              <a:ext cx="1370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毎月</a:t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第２水曜</a:t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昼に開催</a:t>
              </a:r>
              <a:endPara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" name="吹き出し: 円形 27">
              <a:extLst>
                <a:ext uri="{FF2B5EF4-FFF2-40B4-BE49-F238E27FC236}">
                  <a16:creationId xmlns:a16="http://schemas.microsoft.com/office/drawing/2014/main" id="{0E84A7EC-6E89-3595-9336-090B1130BC99}"/>
                </a:ext>
              </a:extLst>
            </p:cNvPr>
            <p:cNvSpPr>
              <a:spLocks/>
            </p:cNvSpPr>
            <p:nvPr/>
          </p:nvSpPr>
          <p:spPr>
            <a:xfrm>
              <a:off x="5121742" y="404397"/>
              <a:ext cx="1370164" cy="1043421"/>
            </a:xfrm>
            <a:prstGeom prst="wedgeEllipseCallout">
              <a:avLst>
                <a:gd name="adj1" fmla="val -54097"/>
                <a:gd name="adj2" fmla="val 34933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84807EC-4CD3-3341-305D-5A0FC7B107E6}"/>
              </a:ext>
            </a:extLst>
          </p:cNvPr>
          <p:cNvSpPr txBox="1"/>
          <p:nvPr/>
        </p:nvSpPr>
        <p:spPr>
          <a:xfrm>
            <a:off x="1661148" y="4858472"/>
            <a:ext cx="2077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５月のページ閲覧パスワード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 ？？？？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pic>
        <p:nvPicPr>
          <p:cNvPr id="63" name="図 6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A2723BE3-999A-780C-29B6-24A5208097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68108" r="64492" b="23515"/>
          <a:stretch/>
        </p:blipFill>
        <p:spPr>
          <a:xfrm>
            <a:off x="196657" y="2262494"/>
            <a:ext cx="2904948" cy="40011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34026F-307C-4AA5-AEE4-5BA75BD8AA09}"/>
              </a:ext>
            </a:extLst>
          </p:cNvPr>
          <p:cNvSpPr txBox="1"/>
          <p:nvPr/>
        </p:nvSpPr>
        <p:spPr>
          <a:xfrm>
            <a:off x="309822" y="1749046"/>
            <a:ext cx="260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8A7A134-F315-9201-61E4-1D15A1C6948F}"/>
              </a:ext>
            </a:extLst>
          </p:cNvPr>
          <p:cNvSpPr txBox="1"/>
          <p:nvPr/>
        </p:nvSpPr>
        <p:spPr>
          <a:xfrm>
            <a:off x="332809" y="2494231"/>
            <a:ext cx="2013349" cy="37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12:15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12:45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9" name="図 68" descr="QR コード&#10;&#10;自動的に生成された説明">
            <a:extLst>
              <a:ext uri="{FF2B5EF4-FFF2-40B4-BE49-F238E27FC236}">
                <a16:creationId xmlns:a16="http://schemas.microsoft.com/office/drawing/2014/main" id="{9F0E7A7A-2892-8D7F-2913-A4846219A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6" y="4749482"/>
            <a:ext cx="1326687" cy="1326687"/>
          </a:xfrm>
          <a:prstGeom prst="rect">
            <a:avLst/>
          </a:prstGeom>
        </p:spPr>
      </p:pic>
      <p:sp>
        <p:nvSpPr>
          <p:cNvPr id="70" name="吹き出し: 右矢印 69">
            <a:extLst>
              <a:ext uri="{FF2B5EF4-FFF2-40B4-BE49-F238E27FC236}">
                <a16:creationId xmlns:a16="http://schemas.microsoft.com/office/drawing/2014/main" id="{FC049728-AE71-87FC-2D51-0E1EE70FF5E0}"/>
              </a:ext>
            </a:extLst>
          </p:cNvPr>
          <p:cNvSpPr/>
          <p:nvPr/>
        </p:nvSpPr>
        <p:spPr>
          <a:xfrm>
            <a:off x="-2441826" y="6571636"/>
            <a:ext cx="2351596" cy="1284000"/>
          </a:xfrm>
          <a:prstGeom prst="rightArrowCallout">
            <a:avLst>
              <a:gd name="adj1" fmla="val 26422"/>
              <a:gd name="adj2" fmla="val 29978"/>
              <a:gd name="adj3" fmla="val 15756"/>
              <a:gd name="adj4" fmla="val 81179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集まる会場を</a:t>
            </a:r>
            <a:br>
              <a:rPr kumimoji="1" lang="en-US" altLang="ja-JP" dirty="0"/>
            </a:br>
            <a:r>
              <a:rPr kumimoji="1" lang="ja-JP" altLang="en-US" dirty="0"/>
              <a:t>ご記載ください</a:t>
            </a:r>
          </a:p>
        </p:txBody>
      </p:sp>
      <p:sp>
        <p:nvSpPr>
          <p:cNvPr id="71" name="吹き出し: 右矢印 70">
            <a:extLst>
              <a:ext uri="{FF2B5EF4-FFF2-40B4-BE49-F238E27FC236}">
                <a16:creationId xmlns:a16="http://schemas.microsoft.com/office/drawing/2014/main" id="{5F59C280-3321-3B68-28ED-2722F6DEAB79}"/>
              </a:ext>
            </a:extLst>
          </p:cNvPr>
          <p:cNvSpPr/>
          <p:nvPr/>
        </p:nvSpPr>
        <p:spPr>
          <a:xfrm>
            <a:off x="-2441567" y="7960523"/>
            <a:ext cx="2351596" cy="1284000"/>
          </a:xfrm>
          <a:prstGeom prst="rightArrowCallout">
            <a:avLst>
              <a:gd name="adj1" fmla="val 26422"/>
              <a:gd name="adj2" fmla="val 29978"/>
              <a:gd name="adj3" fmla="val 15756"/>
              <a:gd name="adj4" fmla="val 81179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連絡事項がありましたら追記ください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82302FB1-D6B1-A602-3FB7-E96175AE268F}"/>
              </a:ext>
            </a:extLst>
          </p:cNvPr>
          <p:cNvGrpSpPr/>
          <p:nvPr/>
        </p:nvGrpSpPr>
        <p:grpSpPr>
          <a:xfrm>
            <a:off x="6947966" y="8755954"/>
            <a:ext cx="2172510" cy="1066099"/>
            <a:chOff x="6947966" y="8755954"/>
            <a:chExt cx="2172510" cy="1066099"/>
          </a:xfrm>
        </p:grpSpPr>
        <p:sp>
          <p:nvSpPr>
            <p:cNvPr id="72" name="吹き出し: 右矢印 71">
              <a:extLst>
                <a:ext uri="{FF2B5EF4-FFF2-40B4-BE49-F238E27FC236}">
                  <a16:creationId xmlns:a16="http://schemas.microsoft.com/office/drawing/2014/main" id="{A9A5C87F-E533-32E7-460E-1675BF69EFAC}"/>
                </a:ext>
              </a:extLst>
            </p:cNvPr>
            <p:cNvSpPr/>
            <p:nvPr/>
          </p:nvSpPr>
          <p:spPr>
            <a:xfrm rot="10800000">
              <a:off x="6947966" y="8755954"/>
              <a:ext cx="2172509" cy="1066099"/>
            </a:xfrm>
            <a:prstGeom prst="rightArrowCallout">
              <a:avLst>
                <a:gd name="adj1" fmla="val 26422"/>
                <a:gd name="adj2" fmla="val 29978"/>
                <a:gd name="adj3" fmla="val 15756"/>
                <a:gd name="adj4" fmla="val 81179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017FD911-6A46-1D4C-8290-31BF9963FD9F}"/>
                </a:ext>
              </a:extLst>
            </p:cNvPr>
            <p:cNvSpPr txBox="1"/>
            <p:nvPr/>
          </p:nvSpPr>
          <p:spPr>
            <a:xfrm>
              <a:off x="7443694" y="8955358"/>
              <a:ext cx="1676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連絡先をご記載ください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64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>
            <a:extLst>
              <a:ext uri="{FF2B5EF4-FFF2-40B4-BE49-F238E27FC236}">
                <a16:creationId xmlns:a16="http://schemas.microsoft.com/office/drawing/2014/main" id="{7E5D13D4-66FF-F542-4680-587427668B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9" y="921691"/>
            <a:ext cx="4007680" cy="59763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EB8E4E9-F8B4-F3ED-AAF8-D39A8EC4E252}"/>
              </a:ext>
            </a:extLst>
          </p:cNvPr>
          <p:cNvSpPr txBox="1"/>
          <p:nvPr/>
        </p:nvSpPr>
        <p:spPr>
          <a:xfrm>
            <a:off x="4019114" y="5399181"/>
            <a:ext cx="22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テーマ野菜に関する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問出題されます！</a:t>
            </a:r>
            <a:endParaRPr lang="ja-JP" altLang="en-US" sz="11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図 36" descr="光, ランプ, 空気 が含まれている画像&#10;&#10;自動的に生成された説明">
            <a:extLst>
              <a:ext uri="{FF2B5EF4-FFF2-40B4-BE49-F238E27FC236}">
                <a16:creationId xmlns:a16="http://schemas.microsoft.com/office/drawing/2014/main" id="{A40CBF9C-C95A-BFD8-E9B5-D6249C27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32" y="5892202"/>
            <a:ext cx="706612" cy="679434"/>
          </a:xfrm>
          <a:prstGeom prst="rect">
            <a:avLst/>
          </a:prstGeom>
        </p:spPr>
      </p:pic>
      <p:pic>
        <p:nvPicPr>
          <p:cNvPr id="40" name="図 39" descr="ランプ, 光, 空気 が含まれている画像&#10;&#10;自動的に生成された説明">
            <a:extLst>
              <a:ext uri="{FF2B5EF4-FFF2-40B4-BE49-F238E27FC236}">
                <a16:creationId xmlns:a16="http://schemas.microsoft.com/office/drawing/2014/main" id="{6FE8DEE4-2555-2FB0-2D9F-C29664A00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814">
            <a:off x="5869063" y="5992913"/>
            <a:ext cx="760601" cy="755337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2C389D5-88FE-E8A3-1B7B-BA8F85413AE3}"/>
              </a:ext>
            </a:extLst>
          </p:cNvPr>
          <p:cNvGrpSpPr/>
          <p:nvPr/>
        </p:nvGrpSpPr>
        <p:grpSpPr>
          <a:xfrm>
            <a:off x="4112724" y="5925305"/>
            <a:ext cx="1604463" cy="646331"/>
            <a:chOff x="449211" y="5914737"/>
            <a:chExt cx="1604463" cy="64633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EFA251C-1F4C-59F4-6805-376011433402}"/>
                </a:ext>
              </a:extLst>
            </p:cNvPr>
            <p:cNvSpPr txBox="1"/>
            <p:nvPr/>
          </p:nvSpPr>
          <p:spPr>
            <a:xfrm>
              <a:off x="520239" y="5914737"/>
              <a:ext cx="1533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選び方　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保存方法　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調理のコツ　</a:t>
              </a:r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392CE235-402A-A221-ECCF-CF5EC72B3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53195" y="5984113"/>
              <a:ext cx="179477" cy="148095"/>
            </a:xfrm>
            <a:prstGeom prst="rect">
              <a:avLst/>
            </a:prstGeom>
          </p:spPr>
        </p:pic>
        <p:pic>
          <p:nvPicPr>
            <p:cNvPr id="58" name="図 57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CB272459-1C67-5ECE-BA88-865DE8999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50049" y="6165164"/>
              <a:ext cx="179477" cy="148095"/>
            </a:xfrm>
            <a:prstGeom prst="rect">
              <a:avLst/>
            </a:prstGeom>
          </p:spPr>
        </p:pic>
        <p:pic>
          <p:nvPicPr>
            <p:cNvPr id="61" name="図 60" descr="黒い背景と白い文字のロゴ&#10;&#10;中程度の精度で自動的に生成された説明">
              <a:extLst>
                <a:ext uri="{FF2B5EF4-FFF2-40B4-BE49-F238E27FC236}">
                  <a16:creationId xmlns:a16="http://schemas.microsoft.com/office/drawing/2014/main" id="{C97141F5-8260-63D6-263F-384BA2394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1" t="48346" r="16958" b="43099"/>
            <a:stretch/>
          </p:blipFill>
          <p:spPr>
            <a:xfrm>
              <a:off x="449211" y="6364149"/>
              <a:ext cx="179477" cy="148095"/>
            </a:xfrm>
            <a:prstGeom prst="rect">
              <a:avLst/>
            </a:prstGeom>
          </p:spPr>
        </p:pic>
      </p:grpSp>
      <p:pic>
        <p:nvPicPr>
          <p:cNvPr id="3" name="図 2" descr="木製のテーブルに置いている様々な野菜&#10;&#10;低い精度で自動的に生成された説明">
            <a:extLst>
              <a:ext uri="{FF2B5EF4-FFF2-40B4-BE49-F238E27FC236}">
                <a16:creationId xmlns:a16="http://schemas.microsoft.com/office/drawing/2014/main" id="{65FADAD8-B35B-751E-5BBF-477EDDFC4A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r="2815" b="4154"/>
          <a:stretch/>
        </p:blipFill>
        <p:spPr>
          <a:xfrm>
            <a:off x="2948167" y="1707759"/>
            <a:ext cx="3652396" cy="25224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AD0A43-F3F9-5CC6-F7B8-EBFFC1150F58}"/>
              </a:ext>
            </a:extLst>
          </p:cNvPr>
          <p:cNvSpPr txBox="1"/>
          <p:nvPr/>
        </p:nvSpPr>
        <p:spPr>
          <a:xfrm>
            <a:off x="330641" y="6301154"/>
            <a:ext cx="35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毎月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日にページ内容・パスワードが切り替わります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パスワードは導入企業のみ使用できるものです（ページ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やパスワードを他の方に拡散しないようご注意下さい）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E7A738-41BE-0E0C-44EC-B41CA41E30F4}"/>
              </a:ext>
            </a:extLst>
          </p:cNvPr>
          <p:cNvSpPr txBox="1"/>
          <p:nvPr/>
        </p:nvSpPr>
        <p:spPr>
          <a:xfrm>
            <a:off x="1842953" y="5504966"/>
            <a:ext cx="171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日から上のパスワードで　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見ることができます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DB984E-0267-6FAC-FF0A-06B9D1F3A9AA}"/>
              </a:ext>
            </a:extLst>
          </p:cNvPr>
          <p:cNvSpPr txBox="1"/>
          <p:nvPr/>
        </p:nvSpPr>
        <p:spPr>
          <a:xfrm>
            <a:off x="343199" y="6038874"/>
            <a:ext cx="3635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https://shokuiku-marche.365market.jp/light-senyou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6BC07-2895-106F-C536-E2F926F21E08}"/>
              </a:ext>
            </a:extLst>
          </p:cNvPr>
          <p:cNvSpPr txBox="1"/>
          <p:nvPr/>
        </p:nvSpPr>
        <p:spPr>
          <a:xfrm>
            <a:off x="324602" y="4483763"/>
            <a:ext cx="338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▼詳しい内容はこちらの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専用ページ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をご覧ください</a:t>
            </a:r>
          </a:p>
        </p:txBody>
      </p:sp>
      <p:sp>
        <p:nvSpPr>
          <p:cNvPr id="41" name="矢印: 五方向 40">
            <a:extLst>
              <a:ext uri="{FF2B5EF4-FFF2-40B4-BE49-F238E27FC236}">
                <a16:creationId xmlns:a16="http://schemas.microsoft.com/office/drawing/2014/main" id="{920C84CF-C38A-54B4-93E6-6AB4E81D6CB7}"/>
              </a:ext>
            </a:extLst>
          </p:cNvPr>
          <p:cNvSpPr/>
          <p:nvPr/>
        </p:nvSpPr>
        <p:spPr>
          <a:xfrm>
            <a:off x="3881537" y="4753454"/>
            <a:ext cx="1459819" cy="5906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4D7927-B4D9-4EFB-341C-AD9B3BFC2D1C}"/>
              </a:ext>
            </a:extLst>
          </p:cNvPr>
          <p:cNvSpPr txBox="1"/>
          <p:nvPr/>
        </p:nvSpPr>
        <p:spPr>
          <a:xfrm>
            <a:off x="3825129" y="4451276"/>
            <a:ext cx="166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 イベントの流れ ＞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FA3CF2D-EAA2-A312-7058-B1668B640F02}"/>
              </a:ext>
            </a:extLst>
          </p:cNvPr>
          <p:cNvSpPr txBox="1"/>
          <p:nvPr/>
        </p:nvSpPr>
        <p:spPr>
          <a:xfrm>
            <a:off x="4009937" y="4791026"/>
            <a:ext cx="113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野菜クイズセミナー</a:t>
            </a:r>
            <a:endParaRPr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矢印: 山形 43">
            <a:extLst>
              <a:ext uri="{FF2B5EF4-FFF2-40B4-BE49-F238E27FC236}">
                <a16:creationId xmlns:a16="http://schemas.microsoft.com/office/drawing/2014/main" id="{8928494A-E105-A672-4BFE-EA3A6A9F752D}"/>
              </a:ext>
            </a:extLst>
          </p:cNvPr>
          <p:cNvSpPr/>
          <p:nvPr/>
        </p:nvSpPr>
        <p:spPr>
          <a:xfrm>
            <a:off x="5041781" y="4755867"/>
            <a:ext cx="1509749" cy="58827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D53932C-2158-3EE9-8F9A-6C2272A8FEBE}"/>
              </a:ext>
            </a:extLst>
          </p:cNvPr>
          <p:cNvSpPr txBox="1"/>
          <p:nvPr/>
        </p:nvSpPr>
        <p:spPr>
          <a:xfrm>
            <a:off x="5339732" y="4780966"/>
            <a:ext cx="103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野菜を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プレゼント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4ED7421-DDA6-05BC-DA21-9DE265B1788B}"/>
              </a:ext>
            </a:extLst>
          </p:cNvPr>
          <p:cNvSpPr/>
          <p:nvPr/>
        </p:nvSpPr>
        <p:spPr>
          <a:xfrm>
            <a:off x="276241" y="6913723"/>
            <a:ext cx="6305514" cy="20936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D2F1D41-BFD2-C08C-3874-776D265D9A0C}"/>
              </a:ext>
            </a:extLst>
          </p:cNvPr>
          <p:cNvGrpSpPr/>
          <p:nvPr/>
        </p:nvGrpSpPr>
        <p:grpSpPr>
          <a:xfrm>
            <a:off x="432633" y="6959081"/>
            <a:ext cx="6149122" cy="830997"/>
            <a:chOff x="432633" y="6870181"/>
            <a:chExt cx="6149122" cy="83099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9D30A95-1F1E-15F6-05DB-1C54DF815212}"/>
                </a:ext>
              </a:extLst>
            </p:cNvPr>
            <p:cNvSpPr txBox="1"/>
            <p:nvPr/>
          </p:nvSpPr>
          <p:spPr>
            <a:xfrm>
              <a:off x="432633" y="6870181"/>
              <a:ext cx="1352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ご参加方法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09BFD4F-C8DE-BD56-8A8F-CEE62462304E}"/>
                </a:ext>
              </a:extLst>
            </p:cNvPr>
            <p:cNvSpPr txBox="1"/>
            <p:nvPr/>
          </p:nvSpPr>
          <p:spPr>
            <a:xfrm>
              <a:off x="441200" y="7177958"/>
              <a:ext cx="6140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各自、専用ページ内のボタンより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zoom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へお入りください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参加者にはセミナー後、ご自宅へ野菜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BOX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（野菜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点入り）をお届けします！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852CCD3-2E67-2FF0-F0D8-94F7CCDF47B0}"/>
              </a:ext>
            </a:extLst>
          </p:cNvPr>
          <p:cNvGrpSpPr/>
          <p:nvPr/>
        </p:nvGrpSpPr>
        <p:grpSpPr>
          <a:xfrm>
            <a:off x="432633" y="7879608"/>
            <a:ext cx="6051413" cy="919133"/>
            <a:chOff x="451753" y="7836822"/>
            <a:chExt cx="6051413" cy="919133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B617BE6-851D-1A23-6B12-C85EB8B78E0B}"/>
                </a:ext>
              </a:extLst>
            </p:cNvPr>
            <p:cNvSpPr txBox="1"/>
            <p:nvPr/>
          </p:nvSpPr>
          <p:spPr>
            <a:xfrm>
              <a:off x="455522" y="8109624"/>
              <a:ext cx="604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・事前の参加お申込みは不要です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・野菜</a:t>
              </a:r>
              <a:r>
                <a:rPr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BOX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の“割引クーポン”は、社内福利厚生担当●●よりメールでお送りします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・その他野菜</a:t>
              </a:r>
              <a:r>
                <a:rPr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BOX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申請の詳細申込方法や期日はセミナー中にご説明があります</a:t>
              </a: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13B26D2-F6BF-1511-0D5F-5D81619789E0}"/>
                </a:ext>
              </a:extLst>
            </p:cNvPr>
            <p:cNvSpPr txBox="1"/>
            <p:nvPr/>
          </p:nvSpPr>
          <p:spPr>
            <a:xfrm>
              <a:off x="451753" y="7836822"/>
              <a:ext cx="144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連絡事項</a:t>
              </a: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E1E9E27-98F3-1B8A-7CDC-0BC2FA3B98A4}"/>
              </a:ext>
            </a:extLst>
          </p:cNvPr>
          <p:cNvSpPr txBox="1"/>
          <p:nvPr/>
        </p:nvSpPr>
        <p:spPr>
          <a:xfrm>
            <a:off x="455522" y="9242946"/>
            <a:ext cx="162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7708660-22DB-E63D-7787-737ACBC7196E}"/>
              </a:ext>
            </a:extLst>
          </p:cNvPr>
          <p:cNvSpPr txBox="1"/>
          <p:nvPr/>
        </p:nvSpPr>
        <p:spPr>
          <a:xfrm>
            <a:off x="1921919" y="9189085"/>
            <a:ext cx="4055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伊集院菜々子まで　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info@???.co.jp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内線 １２３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2CB0FC-CDFA-3D32-0600-37A55E9224D9}"/>
              </a:ext>
            </a:extLst>
          </p:cNvPr>
          <p:cNvSpPr txBox="1"/>
          <p:nvPr/>
        </p:nvSpPr>
        <p:spPr>
          <a:xfrm>
            <a:off x="38808" y="42476"/>
            <a:ext cx="1778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イベント開催のお知らせ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71295B-201E-D241-80AB-5EE8A53ECDD8}"/>
              </a:ext>
            </a:extLst>
          </p:cNvPr>
          <p:cNvSpPr txBox="1">
            <a:spLocks/>
          </p:cNvSpPr>
          <p:nvPr/>
        </p:nvSpPr>
        <p:spPr>
          <a:xfrm>
            <a:off x="358876" y="3260956"/>
            <a:ext cx="229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血液サラサラ</a:t>
            </a:r>
            <a:b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新たまねぎ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58A9A4-C608-11AA-0655-583BED9D2756}"/>
              </a:ext>
            </a:extLst>
          </p:cNvPr>
          <p:cNvSpPr txBox="1">
            <a:spLocks/>
          </p:cNvSpPr>
          <p:nvPr/>
        </p:nvSpPr>
        <p:spPr>
          <a:xfrm>
            <a:off x="343199" y="3091595"/>
            <a:ext cx="643204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40C7D5-BD67-D267-62ED-0AD4AAD5840D}"/>
              </a:ext>
            </a:extLst>
          </p:cNvPr>
          <p:cNvSpPr txBox="1">
            <a:spLocks/>
          </p:cNvSpPr>
          <p:nvPr/>
        </p:nvSpPr>
        <p:spPr>
          <a:xfrm>
            <a:off x="358876" y="454664"/>
            <a:ext cx="433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＼ 野菜クイズ＆野菜がもらえる 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6D68210-0C8B-1BC9-9DAA-054A5EE4C942}"/>
              </a:ext>
            </a:extLst>
          </p:cNvPr>
          <p:cNvSpPr txBox="1">
            <a:spLocks/>
          </p:cNvSpPr>
          <p:nvPr/>
        </p:nvSpPr>
        <p:spPr>
          <a:xfrm>
            <a:off x="4081305" y="1067589"/>
            <a:ext cx="86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ライト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EA3CCC8-2B98-6DA0-57D2-0B9B36DB81B3}"/>
              </a:ext>
            </a:extLst>
          </p:cNvPr>
          <p:cNvGrpSpPr>
            <a:grpSpLocks/>
          </p:cNvGrpSpPr>
          <p:nvPr/>
        </p:nvGrpSpPr>
        <p:grpSpPr>
          <a:xfrm>
            <a:off x="5109962" y="355037"/>
            <a:ext cx="1373385" cy="1043421"/>
            <a:chOff x="5121742" y="404397"/>
            <a:chExt cx="1373385" cy="104342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2AB03B1-8E11-78EF-B66F-D21B162B18D8}"/>
                </a:ext>
              </a:extLst>
            </p:cNvPr>
            <p:cNvSpPr txBox="1">
              <a:spLocks/>
            </p:cNvSpPr>
            <p:nvPr/>
          </p:nvSpPr>
          <p:spPr>
            <a:xfrm>
              <a:off x="5124963" y="499752"/>
              <a:ext cx="1370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毎月</a:t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第２水曜</a:t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昼に開催</a:t>
              </a:r>
              <a:endPara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" name="吹き出し: 円形 27">
              <a:extLst>
                <a:ext uri="{FF2B5EF4-FFF2-40B4-BE49-F238E27FC236}">
                  <a16:creationId xmlns:a16="http://schemas.microsoft.com/office/drawing/2014/main" id="{0E84A7EC-6E89-3595-9336-090B1130BC99}"/>
                </a:ext>
              </a:extLst>
            </p:cNvPr>
            <p:cNvSpPr>
              <a:spLocks/>
            </p:cNvSpPr>
            <p:nvPr/>
          </p:nvSpPr>
          <p:spPr>
            <a:xfrm>
              <a:off x="5121742" y="404397"/>
              <a:ext cx="1370164" cy="1043421"/>
            </a:xfrm>
            <a:prstGeom prst="wedgeEllipseCallout">
              <a:avLst>
                <a:gd name="adj1" fmla="val -54097"/>
                <a:gd name="adj2" fmla="val 34933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84807EC-4CD3-3341-305D-5A0FC7B107E6}"/>
              </a:ext>
            </a:extLst>
          </p:cNvPr>
          <p:cNvSpPr txBox="1"/>
          <p:nvPr/>
        </p:nvSpPr>
        <p:spPr>
          <a:xfrm>
            <a:off x="1661148" y="4858472"/>
            <a:ext cx="2077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月のページ閲覧パスワード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 ？？？？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pic>
        <p:nvPicPr>
          <p:cNvPr id="63" name="図 6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A2723BE3-999A-780C-29B6-24A5208097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68108" r="64492" b="23515"/>
          <a:stretch/>
        </p:blipFill>
        <p:spPr>
          <a:xfrm>
            <a:off x="196657" y="2262494"/>
            <a:ext cx="2904948" cy="40011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34026F-307C-4AA5-AEE4-5BA75BD8AA09}"/>
              </a:ext>
            </a:extLst>
          </p:cNvPr>
          <p:cNvSpPr txBox="1"/>
          <p:nvPr/>
        </p:nvSpPr>
        <p:spPr>
          <a:xfrm>
            <a:off x="309822" y="1749046"/>
            <a:ext cx="260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8A7A134-F315-9201-61E4-1D15A1C6948F}"/>
              </a:ext>
            </a:extLst>
          </p:cNvPr>
          <p:cNvSpPr txBox="1"/>
          <p:nvPr/>
        </p:nvSpPr>
        <p:spPr>
          <a:xfrm>
            <a:off x="332809" y="2494231"/>
            <a:ext cx="2013349" cy="37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12:15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12:45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9" name="図 68" descr="QR コード&#10;&#10;自動的に生成された説明">
            <a:extLst>
              <a:ext uri="{FF2B5EF4-FFF2-40B4-BE49-F238E27FC236}">
                <a16:creationId xmlns:a16="http://schemas.microsoft.com/office/drawing/2014/main" id="{9F0E7A7A-2892-8D7F-2913-A4846219A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6" y="4749482"/>
            <a:ext cx="1326687" cy="1326687"/>
          </a:xfrm>
          <a:prstGeom prst="rect">
            <a:avLst/>
          </a:prstGeom>
        </p:spPr>
      </p:pic>
      <p:sp>
        <p:nvSpPr>
          <p:cNvPr id="4" name="吹き出し: 右矢印 3">
            <a:extLst>
              <a:ext uri="{FF2B5EF4-FFF2-40B4-BE49-F238E27FC236}">
                <a16:creationId xmlns:a16="http://schemas.microsoft.com/office/drawing/2014/main" id="{88AA836D-0DBD-B6EB-91ED-72E53866563B}"/>
              </a:ext>
            </a:extLst>
          </p:cNvPr>
          <p:cNvSpPr/>
          <p:nvPr/>
        </p:nvSpPr>
        <p:spPr>
          <a:xfrm>
            <a:off x="-2441826" y="6571636"/>
            <a:ext cx="2351596" cy="1284000"/>
          </a:xfrm>
          <a:prstGeom prst="rightArrowCallout">
            <a:avLst>
              <a:gd name="adj1" fmla="val 26422"/>
              <a:gd name="adj2" fmla="val 29978"/>
              <a:gd name="adj3" fmla="val 15756"/>
              <a:gd name="adj4" fmla="val 81179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ご参加方法をご確認ください</a:t>
            </a:r>
          </a:p>
        </p:txBody>
      </p:sp>
      <p:sp>
        <p:nvSpPr>
          <p:cNvPr id="6" name="吹き出し: 右矢印 5">
            <a:extLst>
              <a:ext uri="{FF2B5EF4-FFF2-40B4-BE49-F238E27FC236}">
                <a16:creationId xmlns:a16="http://schemas.microsoft.com/office/drawing/2014/main" id="{50C4FCF2-0D12-4E00-1990-E1E6C9F3977E}"/>
              </a:ext>
            </a:extLst>
          </p:cNvPr>
          <p:cNvSpPr/>
          <p:nvPr/>
        </p:nvSpPr>
        <p:spPr>
          <a:xfrm>
            <a:off x="-2441567" y="7960523"/>
            <a:ext cx="2351596" cy="1284000"/>
          </a:xfrm>
          <a:prstGeom prst="rightArrowCallout">
            <a:avLst>
              <a:gd name="adj1" fmla="val 26422"/>
              <a:gd name="adj2" fmla="val 29978"/>
              <a:gd name="adj3" fmla="val 15756"/>
              <a:gd name="adj4" fmla="val 81179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連絡事項がありましたら追記ください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CB05BBF-A117-A8BA-B56F-102451F9543C}"/>
              </a:ext>
            </a:extLst>
          </p:cNvPr>
          <p:cNvGrpSpPr/>
          <p:nvPr/>
        </p:nvGrpSpPr>
        <p:grpSpPr>
          <a:xfrm>
            <a:off x="6947966" y="8755954"/>
            <a:ext cx="2172510" cy="1066099"/>
            <a:chOff x="6947966" y="8755954"/>
            <a:chExt cx="2172510" cy="1066099"/>
          </a:xfrm>
        </p:grpSpPr>
        <p:sp>
          <p:nvSpPr>
            <p:cNvPr id="15" name="吹き出し: 右矢印 14">
              <a:extLst>
                <a:ext uri="{FF2B5EF4-FFF2-40B4-BE49-F238E27FC236}">
                  <a16:creationId xmlns:a16="http://schemas.microsoft.com/office/drawing/2014/main" id="{38E5B507-5AB4-39B9-B02C-563CE48FF345}"/>
                </a:ext>
              </a:extLst>
            </p:cNvPr>
            <p:cNvSpPr/>
            <p:nvPr/>
          </p:nvSpPr>
          <p:spPr>
            <a:xfrm rot="10800000">
              <a:off x="6947966" y="8755954"/>
              <a:ext cx="2172509" cy="1066099"/>
            </a:xfrm>
            <a:prstGeom prst="rightArrowCallout">
              <a:avLst>
                <a:gd name="adj1" fmla="val 26422"/>
                <a:gd name="adj2" fmla="val 29978"/>
                <a:gd name="adj3" fmla="val 15756"/>
                <a:gd name="adj4" fmla="val 81179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E3B001A-BC19-4E92-33E5-C2A2354DEC15}"/>
                </a:ext>
              </a:extLst>
            </p:cNvPr>
            <p:cNvSpPr txBox="1"/>
            <p:nvPr/>
          </p:nvSpPr>
          <p:spPr>
            <a:xfrm>
              <a:off x="7443694" y="8955358"/>
              <a:ext cx="1676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連絡先をご記載ください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85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637</Words>
  <Application>Microsoft Office PowerPoint</Application>
  <PresentationFormat>A4 210 x 297 mm</PresentationFormat>
  <Paragraphs>89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ライト告知用チラシポスターサンプル</dc:title>
  <dc:creator>株式会社VACAVO</dc:creator>
  <cp:lastModifiedBy>《VACAVO》藤田 久美子</cp:lastModifiedBy>
  <cp:revision>39</cp:revision>
  <dcterms:created xsi:type="dcterms:W3CDTF">2019-09-19T03:28:26Z</dcterms:created>
  <dcterms:modified xsi:type="dcterms:W3CDTF">2023-04-08T09:02:47Z</dcterms:modified>
</cp:coreProperties>
</file>